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258" r:id="rId4"/>
    <p:sldId id="257" r:id="rId5"/>
    <p:sldId id="271" r:id="rId6"/>
    <p:sldId id="267" r:id="rId7"/>
    <p:sldId id="269" r:id="rId8"/>
    <p:sldId id="270" r:id="rId9"/>
    <p:sldId id="268" r:id="rId10"/>
    <p:sldId id="260" r:id="rId11"/>
    <p:sldId id="261" r:id="rId12"/>
    <p:sldId id="279" r:id="rId13"/>
    <p:sldId id="272" r:id="rId14"/>
    <p:sldId id="273" r:id="rId15"/>
    <p:sldId id="274" r:id="rId16"/>
    <p:sldId id="275" r:id="rId17"/>
    <p:sldId id="276" r:id="rId18"/>
    <p:sldId id="277" r:id="rId19"/>
    <p:sldId id="278" r:id="rId20"/>
    <p:sldId id="262" r:id="rId21"/>
    <p:sldId id="263"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265"/>
    <p:restoredTop sz="86418"/>
  </p:normalViewPr>
  <p:slideViewPr>
    <p:cSldViewPr snapToGrid="0" snapToObjects="1">
      <p:cViewPr varScale="1">
        <p:scale>
          <a:sx n="120" d="100"/>
          <a:sy n="120" d="100"/>
        </p:scale>
        <p:origin x="200" y="19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3" d="100"/>
          <a:sy n="153" d="100"/>
        </p:scale>
        <p:origin x="31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87DFAA-285A-C64D-97D0-CE897B867B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58132-3B88-454B-BD0B-60E8A6B2A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149F10-D079-4A40-8B03-3D113E60A9EA}" type="datetimeFigureOut">
              <a:rPr lang="en-US" smtClean="0"/>
              <a:t>6/11/18</a:t>
            </a:fld>
            <a:endParaRPr lang="en-US"/>
          </a:p>
        </p:txBody>
      </p:sp>
      <p:sp>
        <p:nvSpPr>
          <p:cNvPr id="4" name="Footer Placeholder 3">
            <a:extLst>
              <a:ext uri="{FF2B5EF4-FFF2-40B4-BE49-F238E27FC236}">
                <a16:creationId xmlns:a16="http://schemas.microsoft.com/office/drawing/2014/main" id="{EBFB7E1E-46DB-2447-BE11-F8FDE0BC6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92F59D-1E09-8E4E-951E-FD6D29E446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1F13B-5EDA-E346-B2ED-227F12B5DC4C}" type="slidenum">
              <a:rPr lang="en-US" smtClean="0"/>
              <a:t>‹#›</a:t>
            </a:fld>
            <a:endParaRPr lang="en-US"/>
          </a:p>
        </p:txBody>
      </p:sp>
    </p:spTree>
    <p:extLst>
      <p:ext uri="{BB962C8B-B14F-4D97-AF65-F5344CB8AC3E}">
        <p14:creationId xmlns:p14="http://schemas.microsoft.com/office/powerpoint/2010/main" val="2054633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apinews.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ipapi.co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9749"/>
          </a:xfrm>
        </p:spPr>
        <p:txBody>
          <a:bodyPr/>
          <a:lstStyle/>
          <a:p>
            <a:r>
              <a:rPr lang="en-US" dirty="0" err="1"/>
              <a:t>Oue</a:t>
            </a:r>
            <a:r>
              <a:rPr lang="en-US" dirty="0"/>
              <a:t> design process began with a discussion about the potential projects we could work on and what we hoped to achieve by completing the site. We decided on addressing the issue of fake news and media bias. We began searching various News Site API’s. We decided on </a:t>
            </a:r>
            <a:r>
              <a:rPr lang="en-US" dirty="0" err="1"/>
              <a:t>NewsAPI.org</a:t>
            </a:r>
            <a:r>
              <a:rPr lang="en-US" dirty="0"/>
              <a:t> because it offered the widest range of news sources available. We discussed the look and functionality of our site and concluded that a simple “Google” like interface would work best. </a:t>
            </a:r>
          </a:p>
          <a:p>
            <a:br>
              <a:rPr lang="en-US" dirty="0"/>
            </a:br>
            <a:r>
              <a:rPr lang="en-US" dirty="0"/>
              <a:t>While coming up with a simple logo design and user interface layout, we developed the backend code to get data from the API servers and convert it to JavaScript objects. Once the UI development was complete, we then targeted the appropriate page elements to pull values from and push data to the page.</a:t>
            </a:r>
          </a:p>
          <a:p>
            <a:br>
              <a:rPr lang="en-US" dirty="0"/>
            </a:br>
            <a:r>
              <a:rPr lang="en-US" dirty="0"/>
              <a:t>Once the initial search and response process was working, we began adding more functionality to the site like location identification and language preference. We also added the Media Bias Rating scale based on research from numerous media rating sites.</a:t>
            </a:r>
          </a:p>
          <a:p>
            <a:endParaRPr lang="en-US" dirty="0"/>
          </a:p>
          <a:p>
            <a:r>
              <a:rPr lang="en-US" dirty="0"/>
              <a:t>The final launch required more code development to refine the search results to return specific relevant data to the search query. Final bug fixes and code correction were done on GitHub. We utilized GitHub Projects and Slack to communicate during the project.</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7840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Here’s a brief summary of the technologies we used in the development of </a:t>
            </a:r>
            <a:r>
              <a:rPr lang="en-US" dirty="0" err="1"/>
              <a:t>Figgit</a:t>
            </a:r>
            <a:r>
              <a:rPr lang="en-US" dirty="0"/>
              <a:t> and how they work.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HTML - Provides the framework for the page. Displays all the graphics, text, input fields and a results section to post the search results data.</a:t>
            </a:r>
          </a:p>
          <a:p>
            <a:r>
              <a:rPr lang="en-US" dirty="0"/>
              <a:t>(click)</a:t>
            </a:r>
          </a:p>
          <a:p>
            <a:br>
              <a:rPr lang="en-US" dirty="0"/>
            </a:br>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245300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CSS – Adds styling to the page, not only for aesthetics, but also to provide the user an intuitive interface.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392885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JavaScript – Adds functionality and controls the events that dynamically push and pull data to and from the page.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1441818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jQuery - Abbreviates the JavaScript code, making it easier to read and write.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770033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Two API servers are used to collect data. </a:t>
            </a:r>
            <a:r>
              <a:rPr lang="en-US" u="sng" dirty="0">
                <a:hlinkClick r:id="rId3"/>
              </a:rPr>
              <a:t>www.APInews.org</a:t>
            </a:r>
            <a:r>
              <a:rPr lang="en-US" dirty="0"/>
              <a:t> for media source data and </a:t>
            </a:r>
            <a:r>
              <a:rPr lang="en-US" u="sng" dirty="0">
                <a:hlinkClick r:id="rId4"/>
              </a:rPr>
              <a:t>www.ipAPI.com</a:t>
            </a:r>
            <a:r>
              <a:rPr lang="en-US" dirty="0"/>
              <a:t> for user location data. Results from these servers are pushed to the page as search results and user location information. The user location is also used to filter the search results by region.</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16</a:t>
            </a:fld>
            <a:endParaRPr lang="en-US"/>
          </a:p>
        </p:txBody>
      </p:sp>
    </p:spTree>
    <p:extLst>
      <p:ext uri="{BB962C8B-B14F-4D97-AF65-F5344CB8AC3E}">
        <p14:creationId xmlns:p14="http://schemas.microsoft.com/office/powerpoint/2010/main" val="3559915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AJAX makes a call to the API servers so </a:t>
            </a:r>
            <a:r>
              <a:rPr lang="en-US" dirty="0" err="1"/>
              <a:t>Figgit</a:t>
            </a:r>
            <a:r>
              <a:rPr lang="en-US" dirty="0"/>
              <a:t> can be updated asynchronously by exchanging data with the News API and IP API behind the scenes.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17</a:t>
            </a:fld>
            <a:endParaRPr lang="en-US"/>
          </a:p>
        </p:txBody>
      </p:sp>
    </p:spTree>
    <p:extLst>
      <p:ext uri="{BB962C8B-B14F-4D97-AF65-F5344CB8AC3E}">
        <p14:creationId xmlns:p14="http://schemas.microsoft.com/office/powerpoint/2010/main" val="1803922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JSON formats the data that is returned by the AJAX call to an object array which we can easily be converted into </a:t>
            </a:r>
            <a:r>
              <a:rPr lang="en-US" dirty="0" err="1"/>
              <a:t>Javascript</a:t>
            </a:r>
            <a:r>
              <a:rPr lang="en-US" dirty="0"/>
              <a:t> objects.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18</a:t>
            </a:fld>
            <a:endParaRPr lang="en-US"/>
          </a:p>
        </p:txBody>
      </p:sp>
    </p:spTree>
    <p:extLst>
      <p:ext uri="{BB962C8B-B14F-4D97-AF65-F5344CB8AC3E}">
        <p14:creationId xmlns:p14="http://schemas.microsoft.com/office/powerpoint/2010/main" val="3218382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err="1"/>
              <a:t>Github</a:t>
            </a:r>
            <a:r>
              <a:rPr lang="en-US" dirty="0"/>
              <a:t> is the site we used to collaborate and post changes while working on different areas of the scripts. </a:t>
            </a:r>
            <a:r>
              <a:rPr lang="en-US" dirty="0" err="1"/>
              <a:t>Github</a:t>
            </a:r>
            <a:r>
              <a:rPr lang="en-US" dirty="0"/>
              <a:t> pages is hosting the site.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19</a:t>
            </a:fld>
            <a:endParaRPr lang="en-US"/>
          </a:p>
        </p:txBody>
      </p:sp>
    </p:spTree>
    <p:extLst>
      <p:ext uri="{BB962C8B-B14F-4D97-AF65-F5344CB8AC3E}">
        <p14:creationId xmlns:p14="http://schemas.microsoft.com/office/powerpoint/2010/main" val="89788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20</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plans for future development include:</a:t>
            </a:r>
          </a:p>
          <a:p>
            <a:endParaRPr lang="en-US" dirty="0"/>
          </a:p>
          <a:p>
            <a:r>
              <a:rPr lang="en-US" dirty="0"/>
              <a:t>Refining data response to limit search results so that only articles relevant to the user search input will appear.</a:t>
            </a:r>
          </a:p>
          <a:p>
            <a:endParaRPr lang="en-US" dirty="0"/>
          </a:p>
          <a:p>
            <a:r>
              <a:rPr lang="en-US" dirty="0"/>
              <a:t>Creating a database that will allow the user to rate articles and news sources and dynamically update Media Bias ratings accordingly.</a:t>
            </a:r>
          </a:p>
          <a:p>
            <a:endParaRPr lang="en-US" dirty="0"/>
          </a:p>
          <a:p>
            <a:r>
              <a:rPr lang="en-US" dirty="0"/>
              <a:t>Filter news articles by region and offer translation options in various languages.</a:t>
            </a:r>
          </a:p>
          <a:p>
            <a:endParaRPr lang="en-US" dirty="0"/>
          </a:p>
          <a:p>
            <a:r>
              <a:rPr lang="en-US" dirty="0"/>
              <a:t>Filter search results by the author of the article.</a:t>
            </a:r>
          </a:p>
          <a:p>
            <a:endParaRPr lang="en-US" dirty="0"/>
          </a:p>
          <a:p>
            <a:r>
              <a:rPr lang="en-US" dirty="0"/>
              <a:t>And add an option for user to request more results if desired.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21</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22</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23</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available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420743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ratings are based on data retrieved from various sources like (click)</a:t>
            </a:r>
          </a:p>
          <a:p>
            <a:r>
              <a:rPr lang="en-US" dirty="0"/>
              <a:t>Market Watch, (click) Business Insider (click) 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pertaining to where the story originated while also providing additional stories on the same subject from an (click) alternate source. It encourages the reader to view information from a (click) different perspective and, ultimately, be (click) better informed.</a:t>
            </a:r>
          </a:p>
          <a:p>
            <a:r>
              <a:rPr lang="en-US" dirty="0"/>
              <a:t>(click)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1298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apinews.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ww.ipapi.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8BFBAE-9689-3748-8E67-60DA1D2A8CF5}"/>
              </a:ext>
            </a:extLst>
          </p:cNvPr>
          <p:cNvPicPr>
            <a:picLocks noChangeAspect="1"/>
          </p:cNvPicPr>
          <p:nvPr/>
        </p:nvPicPr>
        <p:blipFill>
          <a:blip r:embed="rId3"/>
          <a:stretch>
            <a:fillRect/>
          </a:stretch>
        </p:blipFill>
        <p:spPr>
          <a:xfrm>
            <a:off x="1" y="314709"/>
            <a:ext cx="12046226" cy="6543291"/>
          </a:xfrm>
          <a:prstGeom prst="rect">
            <a:avLst/>
          </a:prstGeom>
        </p:spPr>
      </p:pic>
      <p:sp>
        <p:nvSpPr>
          <p:cNvPr id="12" name="TextBox 11">
            <a:extLst>
              <a:ext uri="{FF2B5EF4-FFF2-40B4-BE49-F238E27FC236}">
                <a16:creationId xmlns:a16="http://schemas.microsoft.com/office/drawing/2014/main" id="{117A70B3-EA23-EB4C-BC8A-A41608B08A57}"/>
              </a:ext>
            </a:extLst>
          </p:cNvPr>
          <p:cNvSpPr txBox="1"/>
          <p:nvPr/>
        </p:nvSpPr>
        <p:spPr>
          <a:xfrm>
            <a:off x="1194793" y="1764253"/>
            <a:ext cx="2818504" cy="3229165"/>
          </a:xfrm>
          <a:prstGeom prst="rect">
            <a:avLst/>
          </a:prstGeom>
          <a:noFill/>
        </p:spPr>
        <p:txBody>
          <a:bodyPr wrap="square" lIns="0" tIns="0" rIns="0" bIns="0" rtlCol="0" anchor="ctr" anchorCtr="0">
            <a:noAutofit/>
          </a:bodyPr>
          <a:lstStyle/>
          <a:p>
            <a:pPr algn="ctr">
              <a:spcBef>
                <a:spcPts val="1200"/>
              </a:spcBef>
            </a:pPr>
            <a:r>
              <a:rPr lang="en-US" sz="2200" b="1" dirty="0">
                <a:solidFill>
                  <a:schemeClr val="bg1"/>
                </a:solidFill>
              </a:rPr>
              <a:t>Discuss Project Options and Goals</a:t>
            </a:r>
          </a:p>
          <a:p>
            <a:pPr algn="ctr">
              <a:spcBef>
                <a:spcPts val="1200"/>
              </a:spcBef>
            </a:pPr>
            <a:r>
              <a:rPr lang="en-US" sz="2200" b="1" dirty="0">
                <a:solidFill>
                  <a:schemeClr val="bg1"/>
                </a:solidFill>
              </a:rPr>
              <a:t>Research API’s Available </a:t>
            </a:r>
          </a:p>
          <a:p>
            <a:pPr algn="ctr">
              <a:spcBef>
                <a:spcPts val="1200"/>
              </a:spcBef>
            </a:pPr>
            <a:r>
              <a:rPr lang="en-US" sz="2200" b="1" dirty="0">
                <a:solidFill>
                  <a:schemeClr val="bg1"/>
                </a:solidFill>
              </a:rPr>
              <a:t>Decide on Desired Look and Functionality of our Project.</a:t>
            </a:r>
          </a:p>
        </p:txBody>
      </p:sp>
      <p:sp>
        <p:nvSpPr>
          <p:cNvPr id="13" name="TextBox 12">
            <a:extLst>
              <a:ext uri="{FF2B5EF4-FFF2-40B4-BE49-F238E27FC236}">
                <a16:creationId xmlns:a16="http://schemas.microsoft.com/office/drawing/2014/main" id="{2F654FDD-11B9-234E-8CB9-7D54540DE659}"/>
              </a:ext>
            </a:extLst>
          </p:cNvPr>
          <p:cNvSpPr txBox="1"/>
          <p:nvPr/>
        </p:nvSpPr>
        <p:spPr>
          <a:xfrm>
            <a:off x="4295568" y="1073426"/>
            <a:ext cx="3643573" cy="4031311"/>
          </a:xfrm>
          <a:prstGeom prst="rect">
            <a:avLst/>
          </a:prstGeom>
          <a:noFill/>
        </p:spPr>
        <p:txBody>
          <a:bodyPr wrap="square" lIns="182880" tIns="182880" rIns="182880" bIns="182880" rtlCol="0" anchor="ctr" anchorCtr="0">
            <a:normAutofit/>
          </a:bodyPr>
          <a:lstStyle/>
          <a:p>
            <a:pPr algn="ctr"/>
            <a:r>
              <a:rPr lang="en-US" sz="2800" b="1" dirty="0">
                <a:solidFill>
                  <a:schemeClr val="bg1"/>
                </a:solidFill>
              </a:rPr>
              <a:t>FRONTEND</a:t>
            </a:r>
          </a:p>
          <a:p>
            <a:pPr algn="ctr"/>
            <a:r>
              <a:rPr lang="en-US" sz="1600" b="1" dirty="0">
                <a:solidFill>
                  <a:schemeClr val="bg1"/>
                </a:solidFill>
              </a:rPr>
              <a:t>Design logo.</a:t>
            </a:r>
          </a:p>
          <a:p>
            <a:pPr algn="ctr"/>
            <a:r>
              <a:rPr lang="en-US" sz="1600" b="1" dirty="0">
                <a:solidFill>
                  <a:schemeClr val="bg1"/>
                </a:solidFill>
              </a:rPr>
              <a:t>Determine the layout of the site.</a:t>
            </a:r>
          </a:p>
          <a:p>
            <a:pPr algn="ctr"/>
            <a:r>
              <a:rPr lang="en-US" sz="1600" b="1" dirty="0">
                <a:solidFill>
                  <a:schemeClr val="bg1"/>
                </a:solidFill>
              </a:rPr>
              <a:t>Styling for page elements.</a:t>
            </a:r>
          </a:p>
          <a:p>
            <a:pPr algn="ctr"/>
            <a:endParaRPr lang="en-US" sz="1600" dirty="0">
              <a:solidFill>
                <a:schemeClr val="bg1"/>
              </a:solidFill>
            </a:endParaRPr>
          </a:p>
          <a:p>
            <a:pPr algn="ctr"/>
            <a:r>
              <a:rPr lang="en-US" sz="2800" b="1" dirty="0">
                <a:solidFill>
                  <a:schemeClr val="bg1"/>
                </a:solidFill>
              </a:rPr>
              <a:t>BACKEND</a:t>
            </a:r>
          </a:p>
          <a:p>
            <a:pPr algn="ctr"/>
            <a:r>
              <a:rPr lang="en-US" sz="1600" b="1" dirty="0">
                <a:solidFill>
                  <a:schemeClr val="bg1"/>
                </a:solidFill>
              </a:rPr>
              <a:t>Find a news related API to work with.</a:t>
            </a:r>
          </a:p>
          <a:p>
            <a:pPr algn="ctr"/>
            <a:r>
              <a:rPr lang="en-US" sz="1600" b="1" dirty="0">
                <a:solidFill>
                  <a:schemeClr val="bg1"/>
                </a:solidFill>
              </a:rPr>
              <a:t>Use AJAX and JSON to get and convert API data to make the site functional.</a:t>
            </a:r>
          </a:p>
          <a:p>
            <a:pPr algn="ctr"/>
            <a:r>
              <a:rPr lang="en-US" sz="1600" b="1" dirty="0">
                <a:solidFill>
                  <a:schemeClr val="bg1"/>
                </a:solidFill>
              </a:rPr>
              <a:t>Integrate a geolocator API to refine the search data.</a:t>
            </a:r>
          </a:p>
        </p:txBody>
      </p:sp>
      <p:sp>
        <p:nvSpPr>
          <p:cNvPr id="14" name="TextBox 13">
            <a:extLst>
              <a:ext uri="{FF2B5EF4-FFF2-40B4-BE49-F238E27FC236}">
                <a16:creationId xmlns:a16="http://schemas.microsoft.com/office/drawing/2014/main" id="{2046D35E-518B-F449-9292-24137A9486AC}"/>
              </a:ext>
            </a:extLst>
          </p:cNvPr>
          <p:cNvSpPr txBox="1"/>
          <p:nvPr/>
        </p:nvSpPr>
        <p:spPr>
          <a:xfrm>
            <a:off x="7839989" y="1661823"/>
            <a:ext cx="3509330" cy="3442914"/>
          </a:xfrm>
          <a:prstGeom prst="rect">
            <a:avLst/>
          </a:prstGeom>
          <a:noFill/>
        </p:spPr>
        <p:txBody>
          <a:bodyPr wrap="square" lIns="182880" tIns="182880" rIns="182880" bIns="182880" rtlCol="0" anchor="ctr" anchorCtr="0">
            <a:noAutofit/>
          </a:bodyPr>
          <a:lstStyle/>
          <a:p>
            <a:pPr algn="ctr">
              <a:spcBef>
                <a:spcPts val="1200"/>
              </a:spcBef>
            </a:pPr>
            <a:r>
              <a:rPr lang="en-US" sz="2400" b="1" dirty="0">
                <a:solidFill>
                  <a:schemeClr val="bg1"/>
                </a:solidFill>
              </a:rPr>
              <a:t>Use GitHub to collaborate and merge scripts.</a:t>
            </a:r>
          </a:p>
          <a:p>
            <a:pPr algn="ctr">
              <a:spcBef>
                <a:spcPts val="1200"/>
              </a:spcBef>
            </a:pPr>
            <a:r>
              <a:rPr lang="en-US" sz="2400" b="1" dirty="0">
                <a:solidFill>
                  <a:schemeClr val="bg1"/>
                </a:solidFill>
              </a:rPr>
              <a:t>Host site on GitHub Pages.</a:t>
            </a:r>
          </a:p>
          <a:p>
            <a:pPr algn="ctr">
              <a:spcBef>
                <a:spcPts val="1200"/>
              </a:spcBef>
            </a:pPr>
            <a:r>
              <a:rPr lang="en-US" sz="2400" b="1" dirty="0">
                <a:solidFill>
                  <a:schemeClr val="bg1"/>
                </a:solidFill>
              </a:rPr>
              <a:t>Test runs.</a:t>
            </a:r>
          </a:p>
        </p:txBody>
      </p:sp>
    </p:spTree>
    <p:extLst>
      <p:ext uri="{BB962C8B-B14F-4D97-AF65-F5344CB8AC3E}">
        <p14:creationId xmlns:p14="http://schemas.microsoft.com/office/powerpoint/2010/main" val="2608977940"/>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C4CFF5B1-1EB9-6849-8486-6C267DD1C75D}"/>
              </a:ext>
            </a:extLst>
          </p:cNvPr>
          <p:cNvPicPr>
            <a:picLocks noChangeAspect="1"/>
          </p:cNvPicPr>
          <p:nvPr/>
        </p:nvPicPr>
        <p:blipFill>
          <a:blip r:embed="rId3"/>
          <a:stretch>
            <a:fillRect/>
          </a:stretch>
        </p:blipFill>
        <p:spPr>
          <a:xfrm>
            <a:off x="3401757" y="4635500"/>
            <a:ext cx="5132730" cy="1893513"/>
          </a:xfrm>
          <a:prstGeom prst="rect">
            <a:avLst/>
          </a:prstGeom>
        </p:spPr>
      </p:pic>
    </p:spTree>
    <p:extLst>
      <p:ext uri="{BB962C8B-B14F-4D97-AF65-F5344CB8AC3E}">
        <p14:creationId xmlns:p14="http://schemas.microsoft.com/office/powerpoint/2010/main" val="321844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b="1" u="sng" dirty="0">
                <a:solidFill>
                  <a:srgbClr val="FF0000"/>
                </a:solidFill>
              </a:rPr>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00211"/>
            <a:ext cx="7010399" cy="1598989"/>
          </a:xfrm>
          <a:prstGeom prst="rect">
            <a:avLst/>
          </a:prstGeom>
          <a:noFill/>
        </p:spPr>
        <p:txBody>
          <a:bodyPr wrap="square" rtlCol="0" anchor="ctr">
            <a:noAutofit/>
          </a:bodyPr>
          <a:lstStyle/>
          <a:p>
            <a:pPr algn="ctr"/>
            <a:r>
              <a:rPr lang="en-US" sz="4400" b="1" dirty="0">
                <a:solidFill>
                  <a:srgbClr val="FF0000"/>
                </a:solidFill>
              </a:rPr>
              <a:t>HTML</a:t>
            </a:r>
          </a:p>
          <a:p>
            <a:pPr algn="ctr"/>
            <a:r>
              <a:rPr lang="en-US" sz="2400" dirty="0"/>
              <a:t>provides the framework for the page. Displays all the graphics, text, input fields and results section to display the results data.</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6575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b="1" u="sng" dirty="0">
                <a:solidFill>
                  <a:srgbClr val="FF0000"/>
                </a:solidFill>
              </a:rPr>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62111"/>
            <a:ext cx="7010399" cy="1598989"/>
          </a:xfrm>
          <a:prstGeom prst="rect">
            <a:avLst/>
          </a:prstGeom>
          <a:noFill/>
        </p:spPr>
        <p:txBody>
          <a:bodyPr wrap="square" rtlCol="0" anchor="ctr">
            <a:noAutofit/>
          </a:bodyPr>
          <a:lstStyle/>
          <a:p>
            <a:pPr algn="ctr"/>
            <a:r>
              <a:rPr lang="en-US" sz="4400" b="1" dirty="0">
                <a:solidFill>
                  <a:srgbClr val="FF0000"/>
                </a:solidFill>
              </a:rPr>
              <a:t>CSS</a:t>
            </a:r>
          </a:p>
          <a:p>
            <a:pPr algn="ctr"/>
            <a:r>
              <a:rPr lang="en-US" sz="2400" dirty="0"/>
              <a:t>adds styling to the page, not only for aesthetics, but also to provides the user an intuitive interface.</a:t>
            </a:r>
          </a:p>
        </p:txBody>
      </p:sp>
      <p:sp>
        <p:nvSpPr>
          <p:cNvPr id="10" name="Title 1">
            <a:extLst>
              <a:ext uri="{FF2B5EF4-FFF2-40B4-BE49-F238E27FC236}">
                <a16:creationId xmlns:a16="http://schemas.microsoft.com/office/drawing/2014/main" id="{9993D1D6-39BB-E34D-AC04-F919E79F121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9FB6252A-3FFB-284A-B0DF-A3C24CA95F0C}"/>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54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b="1" u="sng" dirty="0">
                <a:solidFill>
                  <a:srgbClr val="FF0000"/>
                </a:solidFill>
              </a:rPr>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12911"/>
            <a:ext cx="7010399" cy="1598989"/>
          </a:xfrm>
          <a:prstGeom prst="rect">
            <a:avLst/>
          </a:prstGeom>
          <a:noFill/>
        </p:spPr>
        <p:txBody>
          <a:bodyPr wrap="square" rtlCol="0" anchor="ctr">
            <a:noAutofit/>
          </a:bodyPr>
          <a:lstStyle/>
          <a:p>
            <a:pPr algn="ctr"/>
            <a:r>
              <a:rPr lang="en-US" sz="4400" b="1" dirty="0">
                <a:solidFill>
                  <a:srgbClr val="FF0000"/>
                </a:solidFill>
              </a:rPr>
              <a:t>JavaScript</a:t>
            </a:r>
          </a:p>
          <a:p>
            <a:pPr algn="ctr"/>
            <a:r>
              <a:rPr lang="en-US" sz="2400" dirty="0"/>
              <a:t>The script that adds functionality and controls the events that dynamically pushes and pulls data to and from the page.</a:t>
            </a:r>
          </a:p>
        </p:txBody>
      </p:sp>
      <p:sp>
        <p:nvSpPr>
          <p:cNvPr id="10" name="Title 1">
            <a:extLst>
              <a:ext uri="{FF2B5EF4-FFF2-40B4-BE49-F238E27FC236}">
                <a16:creationId xmlns:a16="http://schemas.microsoft.com/office/drawing/2014/main" id="{E62A0391-4918-5240-98EC-954CB20C222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322BDAA5-C949-A24A-847C-66190FA07F4F}"/>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b="1" u="sng" dirty="0">
                <a:solidFill>
                  <a:srgbClr val="FF0000"/>
                </a:solidFill>
              </a:rPr>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11311"/>
            <a:ext cx="7010399" cy="1700590"/>
          </a:xfrm>
          <a:prstGeom prst="rect">
            <a:avLst/>
          </a:prstGeom>
          <a:noFill/>
        </p:spPr>
        <p:txBody>
          <a:bodyPr wrap="square" rtlCol="0" anchor="ctr">
            <a:noAutofit/>
          </a:bodyPr>
          <a:lstStyle/>
          <a:p>
            <a:pPr algn="ctr"/>
            <a:r>
              <a:rPr lang="en-US" sz="4400" b="1" dirty="0">
                <a:solidFill>
                  <a:srgbClr val="FF0000"/>
                </a:solidFill>
              </a:rPr>
              <a:t>jQuery</a:t>
            </a:r>
          </a:p>
          <a:p>
            <a:pPr algn="ctr"/>
            <a:r>
              <a:rPr lang="en-US" sz="2400" dirty="0"/>
              <a:t>Abbreviates the JavaScript code, making it easier to read and write.</a:t>
            </a:r>
          </a:p>
        </p:txBody>
      </p:sp>
      <p:sp>
        <p:nvSpPr>
          <p:cNvPr id="10" name="Title 1">
            <a:extLst>
              <a:ext uri="{FF2B5EF4-FFF2-40B4-BE49-F238E27FC236}">
                <a16:creationId xmlns:a16="http://schemas.microsoft.com/office/drawing/2014/main" id="{F70718F6-97A9-7A4A-878B-03CFDD98D69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0C7A4A12-FAE5-F54B-A8A0-874DD952770B}"/>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78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b="1" u="sng" dirty="0">
                <a:solidFill>
                  <a:srgbClr val="FF0000"/>
                </a:solidFill>
              </a:rPr>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636711"/>
            <a:ext cx="7213599" cy="1700590"/>
          </a:xfrm>
          <a:prstGeom prst="rect">
            <a:avLst/>
          </a:prstGeom>
          <a:noFill/>
        </p:spPr>
        <p:txBody>
          <a:bodyPr wrap="square" rtlCol="0" anchor="ctr">
            <a:noAutofit/>
          </a:bodyPr>
          <a:lstStyle/>
          <a:p>
            <a:pPr algn="ctr"/>
            <a:r>
              <a:rPr lang="en-US" sz="4400" b="1" dirty="0">
                <a:solidFill>
                  <a:srgbClr val="FF0000"/>
                </a:solidFill>
              </a:rPr>
              <a:t>API Servers</a:t>
            </a:r>
          </a:p>
          <a:p>
            <a:pPr algn="ctr"/>
            <a:r>
              <a:rPr lang="en-US" sz="2000" dirty="0"/>
              <a:t> Used </a:t>
            </a:r>
            <a:r>
              <a:rPr lang="en-US" sz="2000" u="sng" dirty="0">
                <a:hlinkClick r:id="rId3"/>
              </a:rPr>
              <a:t>www.APInews.org</a:t>
            </a:r>
            <a:r>
              <a:rPr lang="en-US" sz="2000" dirty="0"/>
              <a:t> for media source data  and </a:t>
            </a:r>
            <a:r>
              <a:rPr lang="en-US" sz="2000" u="sng" dirty="0">
                <a:hlinkClick r:id="rId4"/>
              </a:rPr>
              <a:t>www.ipAPI.com</a:t>
            </a:r>
            <a:r>
              <a:rPr lang="en-US" sz="2000" dirty="0"/>
              <a:t> for user location data. Results from these servers are pushed to the page as search results and user location information.</a:t>
            </a:r>
          </a:p>
        </p:txBody>
      </p:sp>
      <p:sp>
        <p:nvSpPr>
          <p:cNvPr id="10" name="Title 1">
            <a:extLst>
              <a:ext uri="{FF2B5EF4-FFF2-40B4-BE49-F238E27FC236}">
                <a16:creationId xmlns:a16="http://schemas.microsoft.com/office/drawing/2014/main" id="{51B76E44-7843-3243-81DE-E46D96975638}"/>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2EB5316D-C004-8D4D-A082-930DB84D250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2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b="1" u="sng" dirty="0">
                <a:solidFill>
                  <a:srgbClr val="FF0000"/>
                </a:solidFill>
              </a:rPr>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781451"/>
            <a:ext cx="7213599" cy="1555849"/>
          </a:xfrm>
          <a:prstGeom prst="rect">
            <a:avLst/>
          </a:prstGeom>
          <a:noFill/>
        </p:spPr>
        <p:txBody>
          <a:bodyPr wrap="square" rtlCol="0" anchor="ctr">
            <a:noAutofit/>
          </a:bodyPr>
          <a:lstStyle/>
          <a:p>
            <a:pPr algn="ctr"/>
            <a:r>
              <a:rPr lang="en-US" sz="4400" b="1" dirty="0">
                <a:solidFill>
                  <a:srgbClr val="FF0000"/>
                </a:solidFill>
              </a:rPr>
              <a:t>AJAX</a:t>
            </a:r>
          </a:p>
          <a:p>
            <a:pPr algn="ctr"/>
            <a:r>
              <a:rPr lang="en-US" sz="2000" dirty="0"/>
              <a:t> </a:t>
            </a:r>
            <a:r>
              <a:rPr lang="en-US" sz="2400" dirty="0"/>
              <a:t>Updates the site asynchronously by exchanging data with the News API and IP API behind the scenes.</a:t>
            </a:r>
          </a:p>
          <a:p>
            <a:pPr algn="ctr"/>
            <a:endParaRPr lang="en-US" sz="2000" dirty="0"/>
          </a:p>
        </p:txBody>
      </p:sp>
      <p:sp>
        <p:nvSpPr>
          <p:cNvPr id="10" name="Title 1">
            <a:extLst>
              <a:ext uri="{FF2B5EF4-FFF2-40B4-BE49-F238E27FC236}">
                <a16:creationId xmlns:a16="http://schemas.microsoft.com/office/drawing/2014/main" id="{498940D7-B69B-3342-82C9-4A2740974ACE}"/>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EEDAB923-C6FA-E144-BFFF-870F96AB88A8}"/>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3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b="1" u="sng" dirty="0">
                <a:solidFill>
                  <a:srgbClr val="FF0000"/>
                </a:solidFill>
              </a:rPr>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844951"/>
            <a:ext cx="7213599" cy="1555849"/>
          </a:xfrm>
          <a:prstGeom prst="rect">
            <a:avLst/>
          </a:prstGeom>
          <a:noFill/>
        </p:spPr>
        <p:txBody>
          <a:bodyPr wrap="square" rtlCol="0" anchor="ctr">
            <a:noAutofit/>
          </a:bodyPr>
          <a:lstStyle/>
          <a:p>
            <a:pPr algn="ctr"/>
            <a:r>
              <a:rPr lang="en-US" sz="4400" b="1" dirty="0">
                <a:solidFill>
                  <a:srgbClr val="FF0000"/>
                </a:solidFill>
              </a:rPr>
              <a:t>JSON</a:t>
            </a:r>
          </a:p>
          <a:p>
            <a:pPr algn="ctr"/>
            <a:r>
              <a:rPr lang="en-US" sz="2400" dirty="0"/>
              <a:t> Formats the data that is returned by the AJAX call to an object array which we can easily be converted into JavaScript objects.</a:t>
            </a:r>
          </a:p>
          <a:p>
            <a:pPr algn="ctr"/>
            <a:endParaRPr lang="en-US" sz="2000" dirty="0"/>
          </a:p>
        </p:txBody>
      </p:sp>
      <p:sp>
        <p:nvSpPr>
          <p:cNvPr id="10" name="Title 1">
            <a:extLst>
              <a:ext uri="{FF2B5EF4-FFF2-40B4-BE49-F238E27FC236}">
                <a16:creationId xmlns:a16="http://schemas.microsoft.com/office/drawing/2014/main" id="{A75212E1-A022-1949-9823-F12EAC3F06D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4A8F2D63-305D-C34D-83BC-7DECF788A5C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1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b="1" u="sng" dirty="0">
                <a:solidFill>
                  <a:srgbClr val="FF0000"/>
                </a:solidFill>
              </a:rPr>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844951"/>
            <a:ext cx="6946899" cy="1555849"/>
          </a:xfrm>
          <a:prstGeom prst="rect">
            <a:avLst/>
          </a:prstGeom>
          <a:noFill/>
        </p:spPr>
        <p:txBody>
          <a:bodyPr wrap="square" rtlCol="0" anchor="ctr">
            <a:noAutofit/>
          </a:bodyPr>
          <a:lstStyle/>
          <a:p>
            <a:pPr algn="ctr"/>
            <a:r>
              <a:rPr lang="en-US" sz="4400" b="1" dirty="0">
                <a:solidFill>
                  <a:srgbClr val="FF0000"/>
                </a:solidFill>
              </a:rPr>
              <a:t>GitHub</a:t>
            </a:r>
          </a:p>
          <a:p>
            <a:pPr algn="ctr"/>
            <a:r>
              <a:rPr lang="en-US" sz="2400" dirty="0"/>
              <a:t>Used to collaborate and post changes while working on different areas of the scripts. GitHub pages is hosting the site.</a:t>
            </a:r>
          </a:p>
          <a:p>
            <a:pPr algn="ctr"/>
            <a:endParaRPr lang="en-US" sz="2000" dirty="0"/>
          </a:p>
        </p:txBody>
      </p:sp>
    </p:spTree>
    <p:extLst>
      <p:ext uri="{BB962C8B-B14F-4D97-AF65-F5344CB8AC3E}">
        <p14:creationId xmlns:p14="http://schemas.microsoft.com/office/powerpoint/2010/main" val="166910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chemeClr val="bg1"/>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570527"/>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a:xfrm>
            <a:off x="838200" y="1709512"/>
            <a:ext cx="10754032" cy="4884891"/>
          </a:xfrm>
        </p:spPr>
        <p:txBody>
          <a:bodyPr>
            <a:normAutofit/>
          </a:bodyPr>
          <a:lstStyle/>
          <a:p>
            <a:pPr>
              <a:spcBef>
                <a:spcPts val="1600"/>
              </a:spcBef>
            </a:pPr>
            <a:r>
              <a:rPr lang="en-US" sz="3200" b="1" dirty="0"/>
              <a:t>Refine data response to limit search results so that only articles relevant to the user search input will appear.</a:t>
            </a:r>
          </a:p>
          <a:p>
            <a:pPr>
              <a:spcBef>
                <a:spcPts val="1600"/>
              </a:spcBef>
            </a:pPr>
            <a:r>
              <a:rPr lang="en-US" sz="3200" b="1" dirty="0"/>
              <a:t>Offer the user the ability to rate articles and news sources and dynamically update Media Bias rating accordingly.</a:t>
            </a:r>
          </a:p>
          <a:p>
            <a:pPr>
              <a:spcBef>
                <a:spcPts val="1600"/>
              </a:spcBef>
            </a:pPr>
            <a:r>
              <a:rPr lang="en-US" sz="3200" b="1" dirty="0"/>
              <a:t>Filter news articles by region and offer translation options in various languages.</a:t>
            </a:r>
          </a:p>
          <a:p>
            <a:pPr>
              <a:spcBef>
                <a:spcPts val="1600"/>
              </a:spcBef>
            </a:pPr>
            <a:r>
              <a:rPr lang="en-US" sz="3200" b="1" dirty="0"/>
              <a:t>Filter search results by the author of the article.</a:t>
            </a:r>
          </a:p>
          <a:p>
            <a:pPr>
              <a:spcBef>
                <a:spcPts val="1600"/>
              </a:spcBef>
            </a:pPr>
            <a:r>
              <a:rPr lang="en-US" sz="3200" b="1" dirty="0"/>
              <a:t>Add option for user to request more results if desired.</a:t>
            </a:r>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487492"/>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7000" advClick="0">
        <p159:morph option="byObjec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3"/>
          <a:stretch>
            <a:fillRect/>
          </a:stretch>
        </p:blipFill>
        <p:spPr>
          <a:xfrm>
            <a:off x="4292842" y="2728616"/>
            <a:ext cx="3606315" cy="1330404"/>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69377" y="3823399"/>
            <a:ext cx="5238277" cy="333940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t>How do we research the news that we hear?</a:t>
            </a:r>
          </a:p>
          <a:p>
            <a:pPr>
              <a:spcBef>
                <a:spcPts val="1600"/>
              </a:spcBef>
            </a:pPr>
            <a:r>
              <a:rPr lang="en-US" b="1" dirty="0"/>
              <a:t>Where do we start?</a:t>
            </a:r>
          </a:p>
          <a:p>
            <a:pPr>
              <a:spcBef>
                <a:spcPts val="1600"/>
              </a:spcBef>
            </a:pPr>
            <a:r>
              <a:rPr lang="en-US" b="1" dirty="0"/>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2796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374F6-7A1B-0947-B24D-E0D293E9F4D1}"/>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3" name="Picture 2">
            <a:extLst>
              <a:ext uri="{FF2B5EF4-FFF2-40B4-BE49-F238E27FC236}">
                <a16:creationId xmlns:a16="http://schemas.microsoft.com/office/drawing/2014/main" id="{DA6285CA-9EEC-7142-AA61-B7261A5A1AF2}"/>
              </a:ext>
            </a:extLst>
          </p:cNvPr>
          <p:cNvPicPr>
            <a:picLocks noChangeAspect="1"/>
          </p:cNvPicPr>
          <p:nvPr/>
        </p:nvPicPr>
        <p:blipFill>
          <a:blip r:embed="rId4"/>
          <a:stretch>
            <a:fillRect/>
          </a:stretch>
        </p:blipFill>
        <p:spPr>
          <a:xfrm rot="522806">
            <a:off x="-1246054" y="-1938595"/>
            <a:ext cx="5226453" cy="4249994"/>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2560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Comprehensive online search tool for news articles</a:t>
            </a:r>
          </a:p>
          <a:p>
            <a:pPr marL="285750" indent="-285750">
              <a:spcBef>
                <a:spcPts val="1600"/>
              </a:spcBef>
              <a:buFont typeface="Arial" panose="020B0604020202020204" pitchFamily="34" charset="0"/>
              <a:buChar char="•"/>
            </a:pPr>
            <a:r>
              <a:rPr lang="en-US" sz="3200" b="1" dirty="0"/>
              <a:t>Provides background information for news articles and their sources</a:t>
            </a:r>
          </a:p>
        </p:txBody>
      </p:sp>
      <p:pic>
        <p:nvPicPr>
          <p:cNvPr id="6" name="Picture 5">
            <a:extLst>
              <a:ext uri="{FF2B5EF4-FFF2-40B4-BE49-F238E27FC236}">
                <a16:creationId xmlns:a16="http://schemas.microsoft.com/office/drawing/2014/main" id="{84E9BC73-5416-0E45-9CE6-2F67E7FC1AA1}"/>
              </a:ext>
            </a:extLst>
          </p:cNvPr>
          <p:cNvPicPr>
            <a:picLocks noChangeAspect="1"/>
          </p:cNvPicPr>
          <p:nvPr/>
        </p:nvPicPr>
        <p:blipFill>
          <a:blip r:embed="rId5"/>
          <a:stretch>
            <a:fillRect/>
          </a:stretch>
        </p:blipFill>
        <p:spPr>
          <a:xfrm>
            <a:off x="7054932" y="1905000"/>
            <a:ext cx="5385983" cy="6202710"/>
          </a:xfrm>
          <a:prstGeom prst="rect">
            <a:avLst/>
          </a:prstGeom>
        </p:spPr>
      </p:pic>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7054932" y="1905000"/>
            <a:ext cx="5385983" cy="6202710"/>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2560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Returns relevant search results based on the user location and keyword data</a:t>
            </a:r>
          </a:p>
          <a:p>
            <a:pPr marL="285750" indent="-285750">
              <a:spcBef>
                <a:spcPts val="1600"/>
              </a:spcBef>
              <a:buFont typeface="Arial" panose="020B0604020202020204" pitchFamily="34" charset="0"/>
              <a:buChar char="•"/>
            </a:pPr>
            <a:r>
              <a:rPr lang="en-US" sz="3200" b="1" dirty="0"/>
              <a:t>Provides a simple rating system to help determine media bias</a:t>
            </a:r>
          </a:p>
        </p:txBody>
      </p:sp>
      <p:pic>
        <p:nvPicPr>
          <p:cNvPr id="6" name="Picture 5">
            <a:extLst>
              <a:ext uri="{FF2B5EF4-FFF2-40B4-BE49-F238E27FC236}">
                <a16:creationId xmlns:a16="http://schemas.microsoft.com/office/drawing/2014/main" id="{A4E9EDEB-D308-E54A-B370-8139D8D83F2E}"/>
              </a:ext>
            </a:extLst>
          </p:cNvPr>
          <p:cNvPicPr>
            <a:picLocks noChangeAspect="1"/>
          </p:cNvPicPr>
          <p:nvPr/>
        </p:nvPicPr>
        <p:blipFill>
          <a:blip r:embed="rId5"/>
          <a:stretch>
            <a:fillRect/>
          </a:stretch>
        </p:blipFill>
        <p:spPr>
          <a:xfrm rot="522806">
            <a:off x="-1246054" y="-1938595"/>
            <a:ext cx="5226453" cy="4249994"/>
          </a:xfrm>
          <a:prstGeom prst="rect">
            <a:avLst/>
          </a:prstGeom>
        </p:spPr>
      </p:pic>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1F99D-47E9-094A-98BB-5EECB6373660}"/>
              </a:ext>
            </a:extLst>
          </p:cNvPr>
          <p:cNvPicPr>
            <a:picLocks noChangeAspect="1"/>
          </p:cNvPicPr>
          <p:nvPr/>
        </p:nvPicPr>
        <p:blipFill>
          <a:blip r:embed="rId3"/>
          <a:stretch>
            <a:fillRect/>
          </a:stretch>
        </p:blipFill>
        <p:spPr>
          <a:xfrm>
            <a:off x="-979713" y="-228600"/>
            <a:ext cx="14057084" cy="756920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7556458" y="2800184"/>
            <a:ext cx="1760070" cy="29564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2764716" y="2162011"/>
            <a:ext cx="1420010" cy="616657"/>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8173276" y="4440325"/>
            <a:ext cx="1057188" cy="31535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17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520112"/>
            <a:ext cx="240196" cy="240196"/>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723872"/>
            <a:ext cx="240196" cy="240196"/>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916874"/>
            <a:ext cx="240196" cy="240196"/>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7885" y="4916874"/>
            <a:ext cx="240196" cy="240196"/>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0A3ED1-C512-4B42-9DF2-2A7390577C1B}"/>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7" name="Content Placeholder 2">
            <a:extLst>
              <a:ext uri="{FF2B5EF4-FFF2-40B4-BE49-F238E27FC236}">
                <a16:creationId xmlns:a16="http://schemas.microsoft.com/office/drawing/2014/main" id="{D6414F5D-3D0F-2246-9743-3BCDCF6C3696}"/>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t>Liberal, Conservative or Neutral?</a:t>
            </a:r>
          </a:p>
          <a:p>
            <a:pPr marL="457200" lvl="1" indent="0">
              <a:lnSpc>
                <a:spcPct val="120000"/>
              </a:lnSpc>
              <a:spcBef>
                <a:spcPts val="1600"/>
              </a:spcBef>
              <a:buNone/>
            </a:pPr>
            <a:r>
              <a:rPr lang="en-US" sz="2800" b="1" dirty="0"/>
              <a:t>Extreme Left (Liberal) Views</a:t>
            </a:r>
          </a:p>
          <a:p>
            <a:pPr marL="457200" lvl="1" indent="0">
              <a:lnSpc>
                <a:spcPct val="120000"/>
              </a:lnSpc>
              <a:spcBef>
                <a:spcPts val="1600"/>
              </a:spcBef>
              <a:buNone/>
            </a:pPr>
            <a:r>
              <a:rPr lang="en-US" sz="2800" b="1" dirty="0"/>
              <a:t>Moderate Left (Liberal) Views</a:t>
            </a:r>
          </a:p>
          <a:p>
            <a:pPr marL="457200" lvl="1" indent="0">
              <a:lnSpc>
                <a:spcPct val="120000"/>
              </a:lnSpc>
              <a:spcBef>
                <a:spcPts val="1600"/>
              </a:spcBef>
              <a:buNone/>
            </a:pPr>
            <a:r>
              <a:rPr lang="en-US" sz="2800" b="1" dirty="0"/>
              <a:t>Centrist (Neutral) Views</a:t>
            </a:r>
          </a:p>
          <a:p>
            <a:pPr marL="457200" lvl="1" indent="0">
              <a:lnSpc>
                <a:spcPct val="120000"/>
              </a:lnSpc>
              <a:spcBef>
                <a:spcPts val="1600"/>
              </a:spcBef>
              <a:buNone/>
            </a:pPr>
            <a:r>
              <a:rPr lang="en-US" sz="2800" b="1" dirty="0"/>
              <a:t>Moderate Right (Conservative) Views</a:t>
            </a:r>
          </a:p>
          <a:p>
            <a:pPr marL="457200" lvl="1" indent="0">
              <a:lnSpc>
                <a:spcPct val="120000"/>
              </a:lnSpc>
              <a:spcBef>
                <a:spcPts val="1600"/>
              </a:spcBef>
              <a:buNone/>
            </a:pPr>
            <a:r>
              <a:rPr lang="en-US" sz="2800" b="1" dirty="0"/>
              <a:t>Extreme Right (Conservative) Views</a:t>
            </a:r>
          </a:p>
        </p:txBody>
      </p:sp>
      <p:cxnSp>
        <p:nvCxnSpPr>
          <p:cNvPr id="8" name="Straight Connector 7">
            <a:extLst>
              <a:ext uri="{FF2B5EF4-FFF2-40B4-BE49-F238E27FC236}">
                <a16:creationId xmlns:a16="http://schemas.microsoft.com/office/drawing/2014/main" id="{5F739E14-7937-324F-B3C8-E01107EE87FA}"/>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8F1AC8F-416A-F448-8D7E-064603506A63}"/>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11" name="Picture 10">
            <a:extLst>
              <a:ext uri="{FF2B5EF4-FFF2-40B4-BE49-F238E27FC236}">
                <a16:creationId xmlns:a16="http://schemas.microsoft.com/office/drawing/2014/main" id="{1C0C7777-7F05-5740-9218-661C80A2FF8B}"/>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12" name="Picture 11">
            <a:extLst>
              <a:ext uri="{FF2B5EF4-FFF2-40B4-BE49-F238E27FC236}">
                <a16:creationId xmlns:a16="http://schemas.microsoft.com/office/drawing/2014/main" id="{4DAFD02B-B896-1348-99B7-0B940E886F8B}"/>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13" name="Picture 12">
            <a:extLst>
              <a:ext uri="{FF2B5EF4-FFF2-40B4-BE49-F238E27FC236}">
                <a16:creationId xmlns:a16="http://schemas.microsoft.com/office/drawing/2014/main" id="{35545795-F472-214B-9085-08C975DF394B}"/>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14" name="Picture 13">
            <a:extLst>
              <a:ext uri="{FF2B5EF4-FFF2-40B4-BE49-F238E27FC236}">
                <a16:creationId xmlns:a16="http://schemas.microsoft.com/office/drawing/2014/main" id="{FB20CEFC-3C94-004A-9235-ACA2CA96E8BF}"/>
              </a:ext>
            </a:extLst>
          </p:cNvPr>
          <p:cNvPicPr>
            <a:picLocks noChangeAspect="1"/>
          </p:cNvPicPr>
          <p:nvPr/>
        </p:nvPicPr>
        <p:blipFill>
          <a:blip r:embed="rId7"/>
          <a:stretch>
            <a:fillRect/>
          </a:stretch>
        </p:blipFill>
        <p:spPr>
          <a:xfrm>
            <a:off x="7500938" y="5515840"/>
            <a:ext cx="3200400" cy="533399"/>
          </a:xfrm>
          <a:prstGeom prst="rect">
            <a:avLst/>
          </a:prstGeom>
        </p:spPr>
      </p:pic>
    </p:spTree>
    <p:extLst>
      <p:ext uri="{BB962C8B-B14F-4D97-AF65-F5344CB8AC3E}">
        <p14:creationId xmlns:p14="http://schemas.microsoft.com/office/powerpoint/2010/main" val="38888332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t>Liberal, Conservative or Neutral?</a:t>
            </a:r>
          </a:p>
          <a:p>
            <a:pPr marL="457200" lvl="1" indent="0">
              <a:lnSpc>
                <a:spcPct val="120000"/>
              </a:lnSpc>
              <a:spcBef>
                <a:spcPts val="1600"/>
              </a:spcBef>
              <a:buNone/>
            </a:pPr>
            <a:r>
              <a:rPr lang="en-US" sz="2800" b="1" dirty="0"/>
              <a:t>Extreme Left (Liberal) Views</a:t>
            </a:r>
          </a:p>
          <a:p>
            <a:pPr marL="457200" lvl="1" indent="0">
              <a:lnSpc>
                <a:spcPct val="120000"/>
              </a:lnSpc>
              <a:spcBef>
                <a:spcPts val="1600"/>
              </a:spcBef>
              <a:buNone/>
            </a:pPr>
            <a:r>
              <a:rPr lang="en-US" sz="2800" b="1" dirty="0"/>
              <a:t>Moderate Left (Liberal) Views</a:t>
            </a:r>
          </a:p>
          <a:p>
            <a:pPr marL="457200" lvl="1" indent="0">
              <a:lnSpc>
                <a:spcPct val="120000"/>
              </a:lnSpc>
              <a:spcBef>
                <a:spcPts val="1600"/>
              </a:spcBef>
              <a:buNone/>
            </a:pPr>
            <a:r>
              <a:rPr lang="en-US" sz="2800" b="1" dirty="0"/>
              <a:t>Centrist (Neutral) Views</a:t>
            </a:r>
          </a:p>
          <a:p>
            <a:pPr marL="457200" lvl="1" indent="0">
              <a:lnSpc>
                <a:spcPct val="120000"/>
              </a:lnSpc>
              <a:spcBef>
                <a:spcPts val="1600"/>
              </a:spcBef>
              <a:buNone/>
            </a:pPr>
            <a:r>
              <a:rPr lang="en-US" sz="2800" b="1" dirty="0"/>
              <a:t>Moderate Right (Conservative) Views</a:t>
            </a:r>
          </a:p>
          <a:p>
            <a:pPr marL="457200" lvl="1" indent="0">
              <a:lnSpc>
                <a:spcPct val="120000"/>
              </a:lnSpc>
              <a:spcBef>
                <a:spcPts val="1600"/>
              </a:spcBef>
              <a:buNone/>
            </a:pPr>
            <a:r>
              <a:rPr lang="en-US" sz="2800" b="1" dirty="0"/>
              <a:t>Extreme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grpSp>
        <p:nvGrpSpPr>
          <p:cNvPr id="10" name="Group 9">
            <a:extLst>
              <a:ext uri="{FF2B5EF4-FFF2-40B4-BE49-F238E27FC236}">
                <a16:creationId xmlns:a16="http://schemas.microsoft.com/office/drawing/2014/main" id="{4D87B856-5028-844B-B9E1-854CBC961B3E}"/>
              </a:ext>
            </a:extLst>
          </p:cNvPr>
          <p:cNvGrpSpPr/>
          <p:nvPr/>
        </p:nvGrpSpPr>
        <p:grpSpPr>
          <a:xfrm>
            <a:off x="492647" y="91060"/>
            <a:ext cx="6492199" cy="4250062"/>
            <a:chOff x="276747" y="264788"/>
            <a:chExt cx="6492199" cy="4250062"/>
          </a:xfrm>
        </p:grpSpPr>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grpSp>
          <p:nvGrpSpPr>
            <p:cNvPr id="6" name="Group 5">
              <a:extLst>
                <a:ext uri="{FF2B5EF4-FFF2-40B4-BE49-F238E27FC236}">
                  <a16:creationId xmlns:a16="http://schemas.microsoft.com/office/drawing/2014/main" id="{464584FF-5AE5-944C-ADCD-A45E0E17BCB7}"/>
                </a:ext>
              </a:extLst>
            </p:cNvPr>
            <p:cNvGrpSpPr/>
            <p:nvPr/>
          </p:nvGrpSpPr>
          <p:grpSpPr>
            <a:xfrm>
              <a:off x="276747" y="746911"/>
              <a:ext cx="2904781" cy="663166"/>
              <a:chOff x="38444" y="977900"/>
              <a:chExt cx="2904781" cy="663166"/>
            </a:xfrm>
            <a:effectLst>
              <a:outerShdw blurRad="50800" dist="38100" dir="5400000" algn="t" rotWithShape="0">
                <a:prstClr val="black">
                  <a:alpha val="40000"/>
                </a:prstClr>
              </a:outerShdw>
            </a:effectLst>
          </p:grpSpPr>
          <p:sp>
            <p:nvSpPr>
              <p:cNvPr id="4" name="Rectangle 3">
                <a:extLst>
                  <a:ext uri="{FF2B5EF4-FFF2-40B4-BE49-F238E27FC236}">
                    <a16:creationId xmlns:a16="http://schemas.microsoft.com/office/drawing/2014/main" id="{640B4EC4-D491-284B-842A-309C33153A04}"/>
                  </a:ext>
                </a:extLst>
              </p:cNvPr>
              <p:cNvSpPr/>
              <p:nvPr/>
            </p:nvSpPr>
            <p:spPr>
              <a:xfrm>
                <a:off x="38444" y="977900"/>
                <a:ext cx="2904781" cy="66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525E0C-2E31-4C41-BB5E-8DF1956373ED}"/>
                  </a:ext>
                </a:extLst>
              </p:cNvPr>
              <p:cNvPicPr>
                <a:picLocks noChangeAspect="1"/>
              </p:cNvPicPr>
              <p:nvPr/>
            </p:nvPicPr>
            <p:blipFill>
              <a:blip r:embed="rId9"/>
              <a:stretch>
                <a:fillRect/>
              </a:stretch>
            </p:blipFill>
            <p:spPr>
              <a:xfrm>
                <a:off x="137528" y="1013358"/>
                <a:ext cx="2729042" cy="602308"/>
              </a:xfrm>
              <a:prstGeom prst="rect">
                <a:avLst/>
              </a:prstGeom>
            </p:spPr>
          </p:pic>
        </p:grpSp>
      </p:grpSp>
      <p:grpSp>
        <p:nvGrpSpPr>
          <p:cNvPr id="15" name="Group 14">
            <a:extLst>
              <a:ext uri="{FF2B5EF4-FFF2-40B4-BE49-F238E27FC236}">
                <a16:creationId xmlns:a16="http://schemas.microsoft.com/office/drawing/2014/main" id="{843A55BD-0AC8-9649-931A-0028C29C5B13}"/>
              </a:ext>
            </a:extLst>
          </p:cNvPr>
          <p:cNvGrpSpPr/>
          <p:nvPr/>
        </p:nvGrpSpPr>
        <p:grpSpPr>
          <a:xfrm>
            <a:off x="7011881" y="275498"/>
            <a:ext cx="4519535" cy="6336519"/>
            <a:chOff x="6795981" y="262798"/>
            <a:chExt cx="4519535" cy="6336519"/>
          </a:xfrm>
        </p:grpSpPr>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10"/>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grpSp>
          <p:nvGrpSpPr>
            <p:cNvPr id="14" name="Group 13">
              <a:extLst>
                <a:ext uri="{FF2B5EF4-FFF2-40B4-BE49-F238E27FC236}">
                  <a16:creationId xmlns:a16="http://schemas.microsoft.com/office/drawing/2014/main" id="{AACC2C9E-6B2C-C244-B6E4-7279DF47D410}"/>
                </a:ext>
              </a:extLst>
            </p:cNvPr>
            <p:cNvGrpSpPr/>
            <p:nvPr/>
          </p:nvGrpSpPr>
          <p:grpSpPr>
            <a:xfrm>
              <a:off x="8831465" y="609661"/>
              <a:ext cx="2484051" cy="1131278"/>
              <a:chOff x="8831465" y="609661"/>
              <a:chExt cx="2484051" cy="1131278"/>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9D8C85C9-737C-5147-B996-01441B77F4F7}"/>
                  </a:ext>
                </a:extLst>
              </p:cNvPr>
              <p:cNvSpPr/>
              <p:nvPr/>
            </p:nvSpPr>
            <p:spPr>
              <a:xfrm>
                <a:off x="8844073" y="746911"/>
                <a:ext cx="2458835" cy="8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307B15-05BD-F04B-BDCF-8776D12E9EC8}"/>
                  </a:ext>
                </a:extLst>
              </p:cNvPr>
              <p:cNvPicPr>
                <a:picLocks noChangeAspect="1"/>
              </p:cNvPicPr>
              <p:nvPr/>
            </p:nvPicPr>
            <p:blipFill>
              <a:blip r:embed="rId11"/>
              <a:stretch>
                <a:fillRect/>
              </a:stretch>
            </p:blipFill>
            <p:spPr>
              <a:xfrm>
                <a:off x="8831465" y="609661"/>
                <a:ext cx="2484051" cy="1131278"/>
              </a:xfrm>
              <a:prstGeom prst="rect">
                <a:avLst/>
              </a:prstGeom>
            </p:spPr>
          </p:pic>
        </p:grpSp>
      </p:grpSp>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2"/>
          <a:stretch>
            <a:fillRect/>
          </a:stretch>
        </p:blipFill>
        <p:spPr>
          <a:xfrm>
            <a:off x="1943101" y="1624589"/>
            <a:ext cx="5778082" cy="5298551"/>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algn="ctr">
              <a:buFont typeface="Wingdings" pitchFamily="2" charset="2"/>
              <a:buChar char="ü"/>
            </a:pPr>
            <a:r>
              <a:rPr lang="en-US" sz="3600" b="1" dirty="0"/>
              <a:t> Alternate News Sources</a:t>
            </a:r>
          </a:p>
          <a:p>
            <a:pPr algn="ctr">
              <a:buFont typeface="Wingdings" pitchFamily="2" charset="2"/>
              <a:buChar char="ü"/>
            </a:pPr>
            <a:r>
              <a:rPr lang="en-US" sz="3600" b="1" dirty="0"/>
              <a:t> Provides Perspective </a:t>
            </a:r>
          </a:p>
          <a:p>
            <a:pPr algn="ctr">
              <a:buFont typeface="Wingdings" pitchFamily="2" charset="2"/>
              <a:buChar char="ü"/>
            </a:pPr>
            <a:r>
              <a:rPr lang="en-US" sz="3600" b="1" dirty="0"/>
              <a:t> 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1373</Words>
  <Application>Microsoft Macintosh PowerPoint</Application>
  <PresentationFormat>Widescreen</PresentationFormat>
  <Paragraphs>232</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FangSong</vt:lpstr>
      <vt:lpstr>Adobe Garamond Pro</vt:lpstr>
      <vt:lpstr>Arial</vt:lpstr>
      <vt:lpstr>Calibri</vt:lpstr>
      <vt:lpstr>Calibri Light</vt:lpstr>
      <vt:lpstr>Garamond</vt:lpstr>
      <vt:lpstr>Wingdings</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The Bias Rating</vt:lpstr>
      <vt:lpstr>PowerPoint Presentation</vt:lpstr>
      <vt:lpstr>PowerPoint Presentation</vt:lpstr>
      <vt:lpstr>Technologies</vt:lpstr>
      <vt:lpstr>Technologies</vt:lpstr>
      <vt:lpstr>Technologies</vt:lpstr>
      <vt:lpstr>Technologies</vt:lpstr>
      <vt:lpstr>Technologies</vt:lpstr>
      <vt:lpstr>Technologies</vt:lpstr>
      <vt:lpstr>Technologies</vt:lpstr>
      <vt:lpstr>Technologies</vt:lpstr>
      <vt:lpstr>Technologies</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144</cp:revision>
  <cp:lastPrinted>2018-06-10T17:22:01Z</cp:lastPrinted>
  <dcterms:created xsi:type="dcterms:W3CDTF">2018-06-07T21:48:47Z</dcterms:created>
  <dcterms:modified xsi:type="dcterms:W3CDTF">2018-06-11T23:29:34Z</dcterms:modified>
</cp:coreProperties>
</file>